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56" r:id="rId5"/>
    <p:sldId id="262" r:id="rId6"/>
    <p:sldId id="266" r:id="rId7"/>
    <p:sldId id="264" r:id="rId8"/>
    <p:sldId id="263" r:id="rId9"/>
    <p:sldId id="265" r:id="rId10"/>
    <p:sldId id="270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50" r:id="rId24"/>
    <p:sldId id="280" r:id="rId25"/>
    <p:sldId id="352" r:id="rId26"/>
    <p:sldId id="281" r:id="rId27"/>
    <p:sldId id="294" r:id="rId28"/>
    <p:sldId id="351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53" r:id="rId39"/>
    <p:sldId id="293" r:id="rId40"/>
    <p:sldId id="292" r:id="rId41"/>
    <p:sldId id="349" r:id="rId42"/>
  </p:sldIdLst>
  <p:sldSz cx="18295938" cy="10290175"/>
  <p:notesSz cx="6858000" cy="9144000"/>
  <p:defaultTextStyle>
    <a:defPPr>
      <a:defRPr lang="de-DE"/>
    </a:defPPr>
    <a:lvl1pPr marL="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0CF0776-D0D9-46F0-AB87-A51BC96DCA78}">
          <p14:sldIdLst>
            <p14:sldId id="256"/>
            <p14:sldId id="262"/>
          </p14:sldIdLst>
        </p14:section>
        <p14:section name="Welcome!" id="{EE012976-0CBA-47CB-9521-945B7C8F220D}">
          <p14:sldIdLst>
            <p14:sldId id="266"/>
            <p14:sldId id="264"/>
            <p14:sldId id="263"/>
          </p14:sldIdLst>
        </p14:section>
        <p14:section name="Format of this course" id="{4E09A742-6D0E-45D7-BC0D-DCC9D139FD56}">
          <p14:sldIdLst>
            <p14:sldId id="265"/>
            <p14:sldId id="270"/>
            <p14:sldId id="267"/>
            <p14:sldId id="268"/>
            <p14:sldId id="269"/>
          </p14:sldIdLst>
        </p14:section>
        <p14:section name="Lectures" id="{E391BAF5-718F-4B85-B251-857819DD9696}">
          <p14:sldIdLst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Exercises" id="{BC585F09-137C-445C-9C79-9D9F611FC0FC}">
          <p14:sldIdLst>
            <p14:sldId id="277"/>
            <p14:sldId id="278"/>
          </p14:sldIdLst>
        </p14:section>
        <p14:section name="Project work" id="{2527C5B2-8D07-4599-AA13-43CF7AF28992}">
          <p14:sldIdLst>
            <p14:sldId id="279"/>
            <p14:sldId id="350"/>
            <p14:sldId id="280"/>
            <p14:sldId id="352"/>
            <p14:sldId id="281"/>
            <p14:sldId id="294"/>
            <p14:sldId id="351"/>
          </p14:sldIdLst>
        </p14:section>
        <p14:section name="Deadlines" id="{30A35855-A668-49D3-BF6D-F871E3843214}">
          <p14:sldIdLst>
            <p14:sldId id="282"/>
            <p14:sldId id="284"/>
            <p14:sldId id="285"/>
            <p14:sldId id="286"/>
          </p14:sldIdLst>
        </p14:section>
        <p14:section name="Grading" id="{84C42ACD-7D46-47F2-98A8-589BB74F5A73}">
          <p14:sldIdLst>
            <p14:sldId id="287"/>
            <p14:sldId id="288"/>
            <p14:sldId id="289"/>
            <p14:sldId id="290"/>
            <p14:sldId id="291"/>
            <p14:sldId id="353"/>
            <p14:sldId id="293"/>
            <p14:sldId id="292"/>
          </p14:sldIdLst>
        </p14:section>
        <p14:section name="Thank you" id="{79EA941E-16A9-490F-BE2B-BDF261F0A701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2" userDrawn="1">
          <p15:clr>
            <a:srgbClr val="A4A3A4"/>
          </p15:clr>
        </p15:guide>
        <p15:guide id="2" pos="57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F18800"/>
    <a:srgbClr val="A2BB0A"/>
    <a:srgbClr val="404040"/>
    <a:srgbClr val="BFBFBF"/>
    <a:srgbClr val="4E89BA"/>
    <a:srgbClr val="4A4D53"/>
    <a:srgbClr val="006EB7"/>
    <a:srgbClr val="00A8AC"/>
    <a:srgbClr val="00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0225" autoAdjust="0"/>
  </p:normalViewPr>
  <p:slideViewPr>
    <p:cSldViewPr snapToGrid="0" showGuides="1">
      <p:cViewPr varScale="1">
        <p:scale>
          <a:sx n="67" d="100"/>
          <a:sy n="67" d="100"/>
        </p:scale>
        <p:origin x="1068" y="52"/>
      </p:cViewPr>
      <p:guideLst>
        <p:guide orient="horz" pos="3242"/>
        <p:guide pos="57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15.09.2020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Verdana" panose="020B0604030504040204" pitchFamily="34" charset="0"/>
              </a:rPr>
              <a:t>Introduction to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3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98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920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051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453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68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608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122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982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7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  <p15:guide id="7" orient="horz" pos="1200" userDrawn="1">
          <p15:clr>
            <a:srgbClr val="FBAE40"/>
          </p15:clr>
        </p15:guide>
        <p15:guide id="8" orient="horz" pos="2108" userDrawn="1">
          <p15:clr>
            <a:srgbClr val="FBAE40"/>
          </p15:clr>
        </p15:guide>
        <p15:guide id="9" orient="horz" pos="16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8342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>
          <p15:clr>
            <a:srgbClr val="FBAE40"/>
          </p15:clr>
        </p15:guide>
        <p15:guide id="2" orient="horz" pos="4650">
          <p15:clr>
            <a:srgbClr val="FBAE40"/>
          </p15:clr>
        </p15:guide>
        <p15:guide id="3" orient="horz" pos="5872">
          <p15:clr>
            <a:srgbClr val="FBAE40"/>
          </p15:clr>
        </p15:guide>
        <p15:guide id="4" orient="horz" pos="39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>
          <p15:clr>
            <a:srgbClr val="FBAE40"/>
          </p15:clr>
        </p15:guide>
        <p15:guide id="2" orient="horz" pos="60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906155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2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3" y="2289600"/>
            <a:ext cx="17037217" cy="701731"/>
          </a:xfrm>
        </p:spPr>
        <p:txBody>
          <a:bodyPr/>
          <a:lstStyle>
            <a:lvl1pPr>
              <a:defRPr lang="de-DE" sz="44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8" y="3384000"/>
            <a:ext cx="15237059" cy="602035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600">
                <a:solidFill>
                  <a:schemeClr val="bg1"/>
                </a:solidFill>
              </a:defRPr>
            </a:lvl3pPr>
            <a:lvl4pPr>
              <a:defRPr sz="3600">
                <a:solidFill>
                  <a:schemeClr val="bg1"/>
                </a:solidFill>
              </a:defRPr>
            </a:lvl4pPr>
            <a:lvl5pPr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3151764" y="9404355"/>
            <a:ext cx="0" cy="29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1" y="2289600"/>
            <a:ext cx="17023568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9" y="3384003"/>
            <a:ext cx="15223409" cy="614213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 userDrawn="1">
          <p15:clr>
            <a:srgbClr val="FBAE40"/>
          </p15:clr>
        </p15:guide>
        <p15:guide id="2" orient="horz" pos="60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6145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 userDrawn="1">
          <p15:clr>
            <a:srgbClr val="FBAE40"/>
          </p15:clr>
        </p15:guide>
        <p15:guide id="2" orient="horz" pos="4650" userDrawn="1">
          <p15:clr>
            <a:srgbClr val="FBAE40"/>
          </p15:clr>
        </p15:guide>
        <p15:guide id="3" orient="horz" pos="5872" userDrawn="1">
          <p15:clr>
            <a:srgbClr val="FBAE40"/>
          </p15:clr>
        </p15:guide>
        <p15:guide id="4" orient="horz" pos="39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558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>
          <p15:clr>
            <a:srgbClr val="FBAE40"/>
          </p15:clr>
        </p15:guide>
        <p15:guide id="2" pos="5763">
          <p15:clr>
            <a:srgbClr val="FBAE40"/>
          </p15:clr>
        </p15:guide>
        <p15:guide id="3" pos="11139">
          <p15:clr>
            <a:srgbClr val="FBAE40"/>
          </p15:clr>
        </p15:guide>
        <p15:guide id="4" orient="horz" pos="3240">
          <p15:clr>
            <a:srgbClr val="FBAE40"/>
          </p15:clr>
        </p15:guide>
        <p15:guide id="7" orient="horz" pos="1200">
          <p15:clr>
            <a:srgbClr val="FBAE40"/>
          </p15:clr>
        </p15:guide>
        <p15:guide id="8" orient="horz" pos="2108">
          <p15:clr>
            <a:srgbClr val="FBAE40"/>
          </p15:clr>
        </p15:guide>
        <p15:guide id="9" orient="horz" pos="16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5" y="2598702"/>
            <a:ext cx="15780246" cy="53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607" y="3433829"/>
            <a:ext cx="13240731" cy="568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0532" y="9537469"/>
            <a:ext cx="6174880" cy="54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1754" y="9537699"/>
            <a:ext cx="4116257" cy="546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defTabSz="1322888" rtl="0" eaLnBrk="1" latinLnBrk="0" hangingPunct="1">
        <a:lnSpc>
          <a:spcPct val="90000"/>
        </a:lnSpc>
        <a:spcBef>
          <a:spcPct val="0"/>
        </a:spcBef>
        <a:buNone/>
        <a:defRPr lang="de-AT" sz="3182" b="1" kern="1200" smtClean="0">
          <a:solidFill>
            <a:schemeClr val="tx1">
              <a:lumMod val="75000"/>
              <a:lumOff val="25000"/>
            </a:schemeClr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330722" indent="-330722" algn="l" defTabSz="1322888" rtl="0" eaLnBrk="1" latinLnBrk="0" hangingPunct="1">
        <a:lnSpc>
          <a:spcPct val="90000"/>
        </a:lnSpc>
        <a:spcBef>
          <a:spcPts val="1446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2166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5360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315054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7649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63794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4299386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96083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622274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6144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2pPr>
      <a:lvl3pPr marL="132288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3pPr>
      <a:lvl4pPr marL="198433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4pPr>
      <a:lvl5pPr marL="264577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5pPr>
      <a:lvl6pPr marL="330722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396866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63010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29155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0" userDrawn="1">
          <p15:clr>
            <a:srgbClr val="F26B43"/>
          </p15:clr>
        </p15:guide>
        <p15:guide id="2" pos="11207" userDrawn="1">
          <p15:clr>
            <a:srgbClr val="F26B43"/>
          </p15:clr>
        </p15:guide>
        <p15:guide id="3" pos="386" userDrawn="1">
          <p15:clr>
            <a:srgbClr val="F26B43"/>
          </p15:clr>
        </p15:guide>
        <p15:guide id="4" pos="5763" userDrawn="1">
          <p15:clr>
            <a:srgbClr val="F26B43"/>
          </p15:clr>
        </p15:guide>
        <p15:guide id="5" orient="horz" pos="1336" userDrawn="1">
          <p15:clr>
            <a:srgbClr val="F26B43"/>
          </p15:clr>
        </p15:guide>
        <p15:guide id="6" orient="horz" pos="1504" userDrawn="1">
          <p15:clr>
            <a:srgbClr val="F26B43"/>
          </p15:clr>
        </p15:guide>
        <p15:guide id="7" pos="2018" userDrawn="1">
          <p15:clr>
            <a:srgbClr val="F26B43"/>
          </p15:clr>
        </p15:guide>
        <p15:guide id="8" orient="horz" pos="5726" userDrawn="1">
          <p15:clr>
            <a:srgbClr val="F26B43"/>
          </p15:clr>
        </p15:guide>
        <p15:guide id="9" pos="2222" userDrawn="1">
          <p15:clr>
            <a:srgbClr val="F26B43"/>
          </p15:clr>
        </p15:guide>
        <p15:guide id="10" pos="610" userDrawn="1">
          <p15:clr>
            <a:srgbClr val="F26B43"/>
          </p15:clr>
        </p15:guide>
        <p15:guide id="11" orient="horz" pos="520" userDrawn="1">
          <p15:clr>
            <a:srgbClr val="F26B43"/>
          </p15:clr>
        </p15:guide>
        <p15:guide id="12" pos="1168" userDrawn="1">
          <p15:clr>
            <a:srgbClr val="F26B43"/>
          </p15:clr>
        </p15:guide>
        <p15:guide id="14" pos="2282" userDrawn="1">
          <p15:clr>
            <a:srgbClr val="F26B43"/>
          </p15:clr>
        </p15:guide>
        <p15:guide id="15" orient="horz" pos="2244" userDrawn="1">
          <p15:clr>
            <a:srgbClr val="F26B43"/>
          </p15:clr>
        </p15:guide>
        <p15:guide id="16" orient="horz" pos="1926" userDrawn="1">
          <p15:clr>
            <a:srgbClr val="F26B43"/>
          </p15:clr>
        </p15:guide>
        <p15:guide id="17" orient="horz" pos="1200" userDrawn="1">
          <p15:clr>
            <a:srgbClr val="F26B43"/>
          </p15:clr>
        </p15:guide>
        <p15:guide id="18" orient="horz" pos="2152" userDrawn="1">
          <p15:clr>
            <a:srgbClr val="F26B43"/>
          </p15:clr>
        </p15:guide>
        <p15:guide id="19" orient="horz" pos="1680" userDrawn="1">
          <p15:clr>
            <a:srgbClr val="F26B43"/>
          </p15:clr>
        </p15:guide>
        <p15:guide id="20" orient="horz" pos="1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FH-Cloud-Computing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wenz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hyperlink" Target="mailto:peter.wenzl@edu.fh-campuswien.ac.a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hyperlink" Target="mailto:janos.pasztor@edu.fh-campuswien.ac.at" TargetMode="External"/><Relationship Id="rId5" Type="http://schemas.openxmlformats.org/officeDocument/2006/relationships/hyperlink" Target="https://www.linkedin.com/in/janoszen/" TargetMode="External"/><Relationship Id="rId4" Type="http://schemas.openxmlformats.org/officeDocument/2006/relationships/hyperlink" Target="https://pasztor.a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9" y="2291517"/>
            <a:ext cx="16883628" cy="701731"/>
          </a:xfrm>
        </p:spPr>
        <p:txBody>
          <a:bodyPr/>
          <a:lstStyle/>
          <a:p>
            <a:r>
              <a:rPr lang="de-DE" dirty="0"/>
              <a:t>Cloud Computing Fall 2020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20F6E0-E079-440E-B4A1-DDBF3CAD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2FB88-ECBE-4B69-BCF1-441A1C107B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10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2D19C-CA81-4342-B7DC-4219F761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68" y="2045765"/>
            <a:ext cx="9237801" cy="6757140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5BD9BC8-9055-4469-90DA-A01A688BFF9E}"/>
              </a:ext>
            </a:extLst>
          </p:cNvPr>
          <p:cNvSpPr/>
          <p:nvPr/>
        </p:nvSpPr>
        <p:spPr>
          <a:xfrm rot="5400000">
            <a:off x="6892605" y="276320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AEBD577-F02C-4F0F-BDE7-BB077E6B83D3}"/>
              </a:ext>
            </a:extLst>
          </p:cNvPr>
          <p:cNvSpPr/>
          <p:nvPr/>
        </p:nvSpPr>
        <p:spPr>
          <a:xfrm rot="5400000">
            <a:off x="6892605" y="324326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313E6ED-0C7E-4E7C-A209-7EF984A6B7B5}"/>
              </a:ext>
            </a:extLst>
          </p:cNvPr>
          <p:cNvSpPr/>
          <p:nvPr/>
        </p:nvSpPr>
        <p:spPr>
          <a:xfrm rot="5400000">
            <a:off x="6892604" y="434603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75AA94-A1A1-42DB-B2AC-E767F8ECC81C}"/>
              </a:ext>
            </a:extLst>
          </p:cNvPr>
          <p:cNvSpPr/>
          <p:nvPr/>
        </p:nvSpPr>
        <p:spPr>
          <a:xfrm rot="5400000">
            <a:off x="6892604" y="521448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A8556D0-19FD-4E3A-8562-EC5EB19F74EF}"/>
              </a:ext>
            </a:extLst>
          </p:cNvPr>
          <p:cNvSpPr/>
          <p:nvPr/>
        </p:nvSpPr>
        <p:spPr>
          <a:xfrm rot="5400000">
            <a:off x="6892604" y="595828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6338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/Mohammad </a:t>
            </a:r>
            <a:r>
              <a:rPr lang="en-US" sz="1400" dirty="0" err="1">
                <a:solidFill>
                  <a:schemeClr val="bg1"/>
                </a:solidFill>
              </a:rPr>
              <a:t>Shahhosseini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52835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2D3B0-D4ED-47B6-AFC6-5DBB0140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27" y="1369070"/>
            <a:ext cx="8829685" cy="7731039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2752E15-FA07-4B49-99F1-90D07E0BE27E}"/>
              </a:ext>
            </a:extLst>
          </p:cNvPr>
          <p:cNvSpPr/>
          <p:nvPr/>
        </p:nvSpPr>
        <p:spPr>
          <a:xfrm rot="5400000">
            <a:off x="1037000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D50364-4284-4856-A953-B8F57B970DCE}"/>
              </a:ext>
            </a:extLst>
          </p:cNvPr>
          <p:cNvSpPr/>
          <p:nvPr/>
        </p:nvSpPr>
        <p:spPr>
          <a:xfrm rot="5400000">
            <a:off x="960342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3CF6A1-7D6A-4120-981B-325B927150E5}"/>
              </a:ext>
            </a:extLst>
          </p:cNvPr>
          <p:cNvSpPr/>
          <p:nvPr/>
        </p:nvSpPr>
        <p:spPr>
          <a:xfrm rot="5400000">
            <a:off x="8725519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942407-773C-4FA2-9AE0-1CCE6CFA6C8A}"/>
              </a:ext>
            </a:extLst>
          </p:cNvPr>
          <p:cNvSpPr/>
          <p:nvPr/>
        </p:nvSpPr>
        <p:spPr>
          <a:xfrm rot="5400000">
            <a:off x="7802144" y="1814356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760EABB-B8E9-4511-9A08-A039DF568FF8}"/>
              </a:ext>
            </a:extLst>
          </p:cNvPr>
          <p:cNvSpPr/>
          <p:nvPr/>
        </p:nvSpPr>
        <p:spPr>
          <a:xfrm rot="5400000">
            <a:off x="7237824" y="2509414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38287A4-2878-44B7-B581-719261AF3DC3}"/>
              </a:ext>
            </a:extLst>
          </p:cNvPr>
          <p:cNvSpPr/>
          <p:nvPr/>
        </p:nvSpPr>
        <p:spPr>
          <a:xfrm rot="5400000">
            <a:off x="8004404" y="5347059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578CDF-3300-4691-8D62-9C55B383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31" y="2376345"/>
            <a:ext cx="7302875" cy="553748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223966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0681B-C1A0-43E5-9490-B76A74E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20" y="1593921"/>
            <a:ext cx="8962899" cy="7504243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331598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82920-7CF6-4D97-82D9-F8F3BC74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20" y="1613113"/>
            <a:ext cx="13816098" cy="7552081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28F1E21-0E48-48FD-BD8F-1C2ECCBE4BAF}"/>
              </a:ext>
            </a:extLst>
          </p:cNvPr>
          <p:cNvSpPr/>
          <p:nvPr/>
        </p:nvSpPr>
        <p:spPr>
          <a:xfrm>
            <a:off x="4073208" y="675600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35C85-906C-4F4F-A95A-9E8D15CF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76" y="1594203"/>
            <a:ext cx="13885387" cy="7430852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FC8EBC8-FA53-4F07-8513-831A594E3AAA}"/>
              </a:ext>
            </a:extLst>
          </p:cNvPr>
          <p:cNvSpPr/>
          <p:nvPr/>
        </p:nvSpPr>
        <p:spPr>
          <a:xfrm rot="10800000">
            <a:off x="2704851" y="239153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33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/John Cameron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2469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57134-8779-411B-9F28-503889EE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476F5-9A50-4B0E-ABEE-BB7200C5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06" y="1428505"/>
            <a:ext cx="12096527" cy="74331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937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44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 </a:t>
            </a:r>
            <a:r>
              <a:rPr lang="en-US" sz="1400" dirty="0" err="1">
                <a:solidFill>
                  <a:schemeClr val="bg1"/>
                </a:solidFill>
              </a:rPr>
              <a:t>Szczepanska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45204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Welcome!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Format of this course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Lectures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Exercises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Project work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Deadlines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1BBAA5-4DA0-4552-9F9F-240950F9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1BE7E-6B6E-4174-86D0-EB7F9512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99" y="1618938"/>
            <a:ext cx="5821941" cy="75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8B17AD6-FB6F-4A21-B735-5C48428682B1}"/>
              </a:ext>
            </a:extLst>
          </p:cNvPr>
          <p:cNvGrpSpPr/>
          <p:nvPr/>
        </p:nvGrpSpPr>
        <p:grpSpPr>
          <a:xfrm>
            <a:off x="3494665" y="4961976"/>
            <a:ext cx="4947436" cy="2638826"/>
            <a:chOff x="3494665" y="4961976"/>
            <a:chExt cx="4947436" cy="2638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625202-9029-4B19-950A-427B9DEAD72F}"/>
                </a:ext>
              </a:extLst>
            </p:cNvPr>
            <p:cNvSpPr/>
            <p:nvPr/>
          </p:nvSpPr>
          <p:spPr>
            <a:xfrm>
              <a:off x="3622014" y="4961976"/>
              <a:ext cx="4820087" cy="2266269"/>
            </a:xfrm>
            <a:prstGeom prst="rect">
              <a:avLst/>
            </a:prstGeom>
            <a:noFill/>
            <a:ln w="38100">
              <a:solidFill>
                <a:srgbClr val="0055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67650E-FC7A-4B83-A908-52E5DD859C3E}"/>
                </a:ext>
              </a:extLst>
            </p:cNvPr>
            <p:cNvSpPr txBox="1"/>
            <p:nvPr/>
          </p:nvSpPr>
          <p:spPr>
            <a:xfrm>
              <a:off x="3494665" y="7200692"/>
              <a:ext cx="1908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Instance Pool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EBEE78-1501-4F9A-9DD3-F4E98AB3E722}"/>
              </a:ext>
            </a:extLst>
          </p:cNvPr>
          <p:cNvSpPr txBox="1"/>
          <p:nvPr/>
        </p:nvSpPr>
        <p:spPr>
          <a:xfrm>
            <a:off x="10348175" y="4130877"/>
            <a:ext cx="3792827" cy="2588652"/>
          </a:xfrm>
          <a:prstGeom prst="rect">
            <a:avLst/>
          </a:prstGeom>
          <a:solidFill>
            <a:schemeClr val="bg1"/>
          </a:solidFill>
          <a:ln w="38100">
            <a:solidFill>
              <a:srgbClr val="005596"/>
            </a:solidFill>
          </a:ln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005596"/>
                </a:solidFill>
              </a:rPr>
              <a:t>Monitoring VM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4D52C4-8717-4F95-8592-F8BCD55C5DB7}"/>
              </a:ext>
            </a:extLst>
          </p:cNvPr>
          <p:cNvCxnSpPr>
            <a:cxnSpLocks/>
            <a:stCxn id="24" idx="1"/>
            <a:endCxn id="11" idx="2"/>
          </p:cNvCxnSpPr>
          <p:nvPr/>
        </p:nvCxnSpPr>
        <p:spPr>
          <a:xfrm rot="10800000" flipV="1">
            <a:off x="7543647" y="5878641"/>
            <a:ext cx="3130640" cy="695459"/>
          </a:xfrm>
          <a:prstGeom prst="bentConnector4">
            <a:avLst>
              <a:gd name="adj1" fmla="val 17140"/>
              <a:gd name="adj2" fmla="val 158796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4391119-6430-4F8C-AD47-B5CE49C66B81}"/>
              </a:ext>
            </a:extLst>
          </p:cNvPr>
          <p:cNvCxnSpPr>
            <a:cxnSpLocks/>
            <a:stCxn id="24" idx="1"/>
            <a:endCxn id="9" idx="2"/>
          </p:cNvCxnSpPr>
          <p:nvPr/>
        </p:nvCxnSpPr>
        <p:spPr>
          <a:xfrm rot="10800000" flipV="1">
            <a:off x="6033677" y="5878641"/>
            <a:ext cx="4640611" cy="695459"/>
          </a:xfrm>
          <a:prstGeom prst="bentConnector4">
            <a:avLst>
              <a:gd name="adj1" fmla="val 11597"/>
              <a:gd name="adj2" fmla="val 159722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6B41608-FF30-4205-AA32-9E4AEF191B31}"/>
              </a:ext>
            </a:extLst>
          </p:cNvPr>
          <p:cNvCxnSpPr>
            <a:cxnSpLocks/>
            <a:stCxn id="24" idx="1"/>
            <a:endCxn id="7" idx="2"/>
          </p:cNvCxnSpPr>
          <p:nvPr/>
        </p:nvCxnSpPr>
        <p:spPr>
          <a:xfrm rot="10800000" flipV="1">
            <a:off x="4523705" y="5878641"/>
            <a:ext cx="6150582" cy="695459"/>
          </a:xfrm>
          <a:prstGeom prst="bentConnector4">
            <a:avLst>
              <a:gd name="adj1" fmla="val 8776"/>
              <a:gd name="adj2" fmla="val 160648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2D0735-D1E7-4F63-8717-AB3F36791CC7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2084523" y="5878642"/>
            <a:ext cx="262926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BC947C-1127-4383-8E57-31C390C87BFE}"/>
              </a:ext>
            </a:extLst>
          </p:cNvPr>
          <p:cNvCxnSpPr>
            <a:cxnSpLocks/>
            <a:stCxn id="26" idx="0"/>
            <a:endCxn id="41" idx="2"/>
          </p:cNvCxnSpPr>
          <p:nvPr/>
        </p:nvCxnSpPr>
        <p:spPr>
          <a:xfrm flipV="1">
            <a:off x="13052567" y="5212199"/>
            <a:ext cx="0" cy="35563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099E99-BCE9-4EB0-86CD-67679433990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1379405" y="5212199"/>
            <a:ext cx="0" cy="35563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D7CBC96-C8EA-48F0-9359-7B5CD2A37B6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8442100" y="4901394"/>
            <a:ext cx="2232187" cy="1544482"/>
          </a:xfrm>
          <a:prstGeom prst="bentConnector3">
            <a:avLst>
              <a:gd name="adj1" fmla="val 50000"/>
            </a:avLst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67B14C2-C5A6-410B-92D1-0B35578619ED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H="1" flipV="1">
            <a:off x="10167419" y="2865269"/>
            <a:ext cx="1159829" cy="4610467"/>
          </a:xfrm>
          <a:prstGeom prst="bentConnector4">
            <a:avLst>
              <a:gd name="adj1" fmla="val -19710"/>
              <a:gd name="adj2" fmla="val 8586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3DFDF0-9F70-48B9-99C4-878D061BA891}"/>
              </a:ext>
            </a:extLst>
          </p:cNvPr>
          <p:cNvCxnSpPr>
            <a:stCxn id="60" idx="2"/>
            <a:endCxn id="7" idx="0"/>
          </p:cNvCxnSpPr>
          <p:nvPr/>
        </p:nvCxnSpPr>
        <p:spPr>
          <a:xfrm flipH="1">
            <a:off x="4523705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9316C4-6BD3-4D16-98D5-085B71E4E7D5}"/>
              </a:ext>
            </a:extLst>
          </p:cNvPr>
          <p:cNvCxnSpPr>
            <a:cxnSpLocks/>
            <a:stCxn id="60" idx="2"/>
            <a:endCxn id="9" idx="0"/>
          </p:cNvCxnSpPr>
          <p:nvPr/>
        </p:nvCxnSpPr>
        <p:spPr>
          <a:xfrm>
            <a:off x="6033676" y="4139995"/>
            <a:ext cx="0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E9544A6-DD53-465A-879B-8ACD943EA950}"/>
              </a:ext>
            </a:extLst>
          </p:cNvPr>
          <p:cNvCxnSpPr>
            <a:cxnSpLocks/>
            <a:stCxn id="60" idx="2"/>
            <a:endCxn id="11" idx="0"/>
          </p:cNvCxnSpPr>
          <p:nvPr/>
        </p:nvCxnSpPr>
        <p:spPr>
          <a:xfrm>
            <a:off x="6033676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291DD80-8E7D-4A16-AA11-A7136BD86EA0}"/>
              </a:ext>
            </a:extLst>
          </p:cNvPr>
          <p:cNvSpPr txBox="1"/>
          <p:nvPr/>
        </p:nvSpPr>
        <p:spPr>
          <a:xfrm>
            <a:off x="3818587" y="2749077"/>
            <a:ext cx="4430178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Load Balancer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DF63E-A5C5-4109-A132-1F53F7DF472A}"/>
              </a:ext>
            </a:extLst>
          </p:cNvPr>
          <p:cNvSpPr txBox="1"/>
          <p:nvPr/>
        </p:nvSpPr>
        <p:spPr>
          <a:xfrm>
            <a:off x="3818587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872A8-728F-4F04-BE23-8AD7A264FD57}"/>
              </a:ext>
            </a:extLst>
          </p:cNvPr>
          <p:cNvSpPr txBox="1"/>
          <p:nvPr/>
        </p:nvSpPr>
        <p:spPr>
          <a:xfrm>
            <a:off x="5328558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EDA0B-6E56-4EE3-89F6-3A24AE5AA2F9}"/>
              </a:ext>
            </a:extLst>
          </p:cNvPr>
          <p:cNvSpPr txBox="1"/>
          <p:nvPr/>
        </p:nvSpPr>
        <p:spPr>
          <a:xfrm>
            <a:off x="6838529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F28AF6-09E4-49FB-A754-1D851AD417C4}"/>
              </a:ext>
            </a:extLst>
          </p:cNvPr>
          <p:cNvSpPr txBox="1"/>
          <p:nvPr/>
        </p:nvSpPr>
        <p:spPr>
          <a:xfrm>
            <a:off x="10674287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321A63-9759-4977-8ADC-756F75D71BC1}"/>
              </a:ext>
            </a:extLst>
          </p:cNvPr>
          <p:cNvSpPr txBox="1"/>
          <p:nvPr/>
        </p:nvSpPr>
        <p:spPr>
          <a:xfrm>
            <a:off x="10674287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Prometheus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8B482-969E-4A35-8AD3-7EE85D643107}"/>
              </a:ext>
            </a:extLst>
          </p:cNvPr>
          <p:cNvSpPr txBox="1"/>
          <p:nvPr/>
        </p:nvSpPr>
        <p:spPr>
          <a:xfrm>
            <a:off x="12347449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Grafana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E7E591-7B92-4CCD-B126-BDF581BC6F93}"/>
              </a:ext>
            </a:extLst>
          </p:cNvPr>
          <p:cNvSpPr txBox="1"/>
          <p:nvPr/>
        </p:nvSpPr>
        <p:spPr>
          <a:xfrm>
            <a:off x="12347449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Autoscaler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9CD42-F2F1-422B-A785-29C9CCD22314}"/>
              </a:ext>
            </a:extLst>
          </p:cNvPr>
          <p:cNvSpPr txBox="1"/>
          <p:nvPr/>
        </p:nvSpPr>
        <p:spPr>
          <a:xfrm>
            <a:off x="6984319" y="4214067"/>
            <a:ext cx="4327301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dirty="0"/>
              <a:t>20 €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16B39-ECBB-4790-9D06-17AA0031641F}"/>
              </a:ext>
            </a:extLst>
          </p:cNvPr>
          <p:cNvSpPr txBox="1"/>
          <p:nvPr/>
        </p:nvSpPr>
        <p:spPr>
          <a:xfrm>
            <a:off x="6029799" y="8720639"/>
            <a:ext cx="623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-15% to your grade if you run out</a:t>
            </a:r>
          </a:p>
        </p:txBody>
      </p:sp>
    </p:spTree>
    <p:extLst>
      <p:ext uri="{BB962C8B-B14F-4D97-AF65-F5344CB8AC3E}">
        <p14:creationId xmlns:p14="http://schemas.microsoft.com/office/powerpoint/2010/main" val="3709804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19B56-D588-49FD-809B-80716DABC73A}"/>
              </a:ext>
            </a:extLst>
          </p:cNvPr>
          <p:cNvGrpSpPr/>
          <p:nvPr/>
        </p:nvGrpSpPr>
        <p:grpSpPr>
          <a:xfrm>
            <a:off x="4191921" y="2385548"/>
            <a:ext cx="9912096" cy="5519078"/>
            <a:chOff x="4191610" y="2763134"/>
            <a:chExt cx="9912096" cy="551907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451967E-5807-4B3F-9216-5FC0AD7A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7885" y="6026172"/>
              <a:ext cx="9400167" cy="22560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B0D9F67-D541-4375-8789-0203084D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1610" y="2763134"/>
              <a:ext cx="9912096" cy="2762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50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use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Terraform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add a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link in Moodle.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solutions will be selected for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 review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Please be prepared to explain your solution.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set up manually, contact us for a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review appointment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Released 5 days after the deadline.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be used as a basis for the next sprint.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rgbClr val="00559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https://github.com/FH-Cloud-Computing</a:t>
            </a:r>
            <a:endParaRPr lang="en-US" dirty="0">
              <a:solidFill>
                <a:srgbClr val="00559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49667-6142-4F7C-A76B-082CEFF0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213" y="4014502"/>
            <a:ext cx="7447513" cy="51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483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/Kevin Ku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845010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October 15: Project Work Sprint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 up Load Balancer and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750053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November 15: Project Work Sprint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Monitor instances in an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28736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December 15: Project Work Sprint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 auto-scaling.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4379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73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/Tyler </a:t>
            </a:r>
            <a:r>
              <a:rPr lang="en-US" sz="1400" dirty="0" err="1">
                <a:solidFill>
                  <a:schemeClr val="bg1"/>
                </a:solidFill>
              </a:rPr>
              <a:t>Lastovich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956465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16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/Annie Spratt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68925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written exam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(must reach 60% to score)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project work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8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1: Instance Pool &amp; NLB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instance pool and NLB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75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2: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978605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3: Autoscaling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262799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Exoscale</a:t>
            </a:r>
            <a:r>
              <a:rPr lang="en-US" dirty="0"/>
              <a:t> Budget Overrun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if your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Exoscale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account runs out of budget</a:t>
            </a:r>
          </a:p>
        </p:txBody>
      </p:sp>
    </p:spTree>
    <p:extLst>
      <p:ext uri="{BB962C8B-B14F-4D97-AF65-F5344CB8AC3E}">
        <p14:creationId xmlns:p14="http://schemas.microsoft.com/office/powerpoint/2010/main" val="2567031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written exam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work</a:t>
            </a:r>
          </a:p>
          <a:p>
            <a:pPr lvl="1"/>
            <a:r>
              <a:rPr lang="en-US" sz="3200" b="1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1: Instance Pool &amp; NLB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instance pool and NLB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having a fully automated setup using Terraform</a:t>
            </a:r>
          </a:p>
          <a:p>
            <a:pPr lvl="1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Sprint 2: Monitoring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  <a:p>
            <a:pPr lvl="1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3: Autoscaling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  <a:p>
            <a:pPr lvl="1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-15%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your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Exoscale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account runs out of funds</a:t>
            </a:r>
          </a:p>
          <a:p>
            <a:pPr lvl="2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92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100%-90%:	1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89%-80%:	2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79%-70%:	3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69%-60%:	4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60%-0%:	5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must score at least 60% on the theory test to pass.</a:t>
            </a:r>
          </a:p>
        </p:txBody>
      </p:sp>
    </p:spTree>
    <p:extLst>
      <p:ext uri="{BB962C8B-B14F-4D97-AF65-F5344CB8AC3E}">
        <p14:creationId xmlns:p14="http://schemas.microsoft.com/office/powerpoint/2010/main" val="3279254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38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452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/Wilhelm Gunkel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11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Wenzl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/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Computer Science Master (Dipl. Ing.)</a:t>
            </a:r>
            <a:br>
              <a:rPr lang="en-US" sz="2800" dirty="0"/>
            </a:br>
            <a:r>
              <a:rPr lang="en-US" sz="2800" dirty="0"/>
              <a:t> TU Wien, 2000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Telecoms Focused Career</a:t>
            </a:r>
          </a:p>
          <a:p>
            <a:pPr lvl="1"/>
            <a:r>
              <a:rPr lang="en-US" sz="2800" dirty="0"/>
              <a:t> Ericsson Austria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mobilkom</a:t>
            </a:r>
            <a:r>
              <a:rPr lang="en-US" sz="2800" dirty="0"/>
              <a:t> Austria</a:t>
            </a:r>
          </a:p>
          <a:p>
            <a:pPr lvl="1"/>
            <a:r>
              <a:rPr lang="en-US" sz="2800" dirty="0"/>
              <a:t> Oracle Austria </a:t>
            </a:r>
            <a:r>
              <a:rPr lang="en-US" sz="2800" dirty="0" err="1"/>
              <a:t>GmBH</a:t>
            </a:r>
            <a:r>
              <a:rPr lang="en-US" sz="2800" dirty="0"/>
              <a:t> (CGBU)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Frequentis</a:t>
            </a:r>
            <a:r>
              <a:rPr lang="en-US" sz="2800" dirty="0"/>
              <a:t> AG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peterwenzl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peter.wenzl@edu.fh-campuswien.ac.at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pic>
        <p:nvPicPr>
          <p:cNvPr id="1026" name="Picture 2" descr="A photo of Peter Wenzl, a middle aged man with short gray hair and square glasses.">
            <a:extLst>
              <a:ext uri="{FF2B5EF4-FFF2-40B4-BE49-F238E27FC236}">
                <a16:creationId xmlns:a16="http://schemas.microsoft.com/office/drawing/2014/main" id="{C857F467-064B-42F2-93DB-78470DA50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59932" y="1800002"/>
            <a:ext cx="5099006" cy="7349739"/>
          </a:xfrm>
          <a:prstGeom prst="rect">
            <a:avLst/>
          </a:prstGeom>
          <a:noFill/>
          <a:ln>
            <a:solidFill>
              <a:srgbClr val="0055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6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Janos Pasztor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Software developer and DevOps engineer background </a:t>
            </a:r>
            <a:br>
              <a:rPr lang="en-US" sz="2800" dirty="0"/>
            </a:br>
            <a:r>
              <a:rPr lang="en-US" sz="2800" dirty="0"/>
              <a:t> (10+ years experience)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Cloud Focused Career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Docler</a:t>
            </a:r>
            <a:r>
              <a:rPr lang="en-US" sz="2800" dirty="0"/>
              <a:t> Group</a:t>
            </a:r>
          </a:p>
          <a:p>
            <a:pPr lvl="1"/>
            <a:r>
              <a:rPr lang="en-US" sz="2800" dirty="0"/>
              <a:t> IXOLIT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Entrecloud</a:t>
            </a:r>
            <a:endParaRPr lang="en-US" sz="2800" dirty="0"/>
          </a:p>
          <a:p>
            <a:pPr lvl="1"/>
            <a:r>
              <a:rPr lang="en-US" sz="2800" dirty="0"/>
              <a:t> A1</a:t>
            </a:r>
          </a:p>
          <a:p>
            <a:pPr lvl="1"/>
            <a:r>
              <a:rPr lang="en-US" sz="2800" dirty="0"/>
              <a:t> Deloitte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Certified Kubernetes Application Developer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Website: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pasztor.at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janoszen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janos.pasztor@edu.fh-campuswien.ac.at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AEF64E-3673-411E-95DC-C4A7236C41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832972"/>
              </p:ext>
            </p:extLst>
          </p:nvPr>
        </p:nvGraphicFramePr>
        <p:xfrm>
          <a:off x="12808030" y="1816609"/>
          <a:ext cx="4939048" cy="732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r:id="rId7" imgW="9257040" imgH="13879080" progId="">
                  <p:embed/>
                </p:oleObj>
              </mc:Choice>
              <mc:Fallback>
                <p:oleObj r:id="rId7" imgW="9257040" imgH="1387908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14AA383-8928-4ED3-B023-0E1327A3BC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08030" y="1816609"/>
                        <a:ext cx="4939048" cy="7327605"/>
                      </a:xfrm>
                      <a:prstGeom prst="rect">
                        <a:avLst/>
                      </a:prstGeom>
                      <a:ln>
                        <a:solidFill>
                          <a:srgbClr val="00559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657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1C6053-15C2-4FF4-8F50-8E9E092E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this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156D-A866-4C88-B6F3-CEDB089FC6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977-AA9D-4582-8847-B1516CA059FF}"/>
              </a:ext>
            </a:extLst>
          </p:cNvPr>
          <p:cNvSpPr txBox="1"/>
          <p:nvPr/>
        </p:nvSpPr>
        <p:spPr>
          <a:xfrm>
            <a:off x="770899" y="9304234"/>
            <a:ext cx="5282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/Morning Brew under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299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Integrated course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Theory + Practice</a:t>
            </a:r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Theory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Online Lectures (learn at your own pace)</a:t>
            </a:r>
            <a:endParaRPr lang="en-US" sz="2800" dirty="0"/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Practice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Individual Project Work (in 3 parts)</a:t>
            </a:r>
          </a:p>
        </p:txBody>
      </p:sp>
    </p:spTree>
    <p:extLst>
      <p:ext uri="{BB962C8B-B14F-4D97-AF65-F5344CB8AC3E}">
        <p14:creationId xmlns:p14="http://schemas.microsoft.com/office/powerpoint/2010/main" val="422913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C0048-8C8A-4CC0-9A92-1FB806B6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47" y="1800003"/>
            <a:ext cx="14960231" cy="7336833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75AA0C-C7ED-4BDA-B8D3-6BFF99E9A9F4}"/>
              </a:ext>
            </a:extLst>
          </p:cNvPr>
          <p:cNvSpPr txBox="1"/>
          <p:nvPr/>
        </p:nvSpPr>
        <p:spPr>
          <a:xfrm>
            <a:off x="1656146" y="1800003"/>
            <a:ext cx="14960231" cy="73368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https://fh-cloud-computing.github.io</a:t>
            </a:r>
          </a:p>
        </p:txBody>
      </p:sp>
    </p:spTree>
    <p:extLst>
      <p:ext uri="{BB962C8B-B14F-4D97-AF65-F5344CB8AC3E}">
        <p14:creationId xmlns:p14="http://schemas.microsoft.com/office/powerpoint/2010/main" val="17604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29AFE-6826-4F43-8953-4FC74D53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92" y="1704917"/>
            <a:ext cx="6667843" cy="4832598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CC7C998-6E2D-4136-9F0A-E528E536047E}"/>
              </a:ext>
            </a:extLst>
          </p:cNvPr>
          <p:cNvSpPr/>
          <p:nvPr/>
        </p:nvSpPr>
        <p:spPr>
          <a:xfrm rot="5400000">
            <a:off x="4233225" y="237458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2603122-5DA8-49F1-BE18-BBBA889A72D4}"/>
              </a:ext>
            </a:extLst>
          </p:cNvPr>
          <p:cNvSpPr/>
          <p:nvPr/>
        </p:nvSpPr>
        <p:spPr>
          <a:xfrm rot="5400000">
            <a:off x="4233224" y="2731775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11224C-8C20-41F5-BC32-E1B066A5C824}"/>
              </a:ext>
            </a:extLst>
          </p:cNvPr>
          <p:cNvSpPr/>
          <p:nvPr/>
        </p:nvSpPr>
        <p:spPr>
          <a:xfrm rot="5400000">
            <a:off x="4233223" y="5092902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1B26F-C2DF-43D2-A656-9E04DE28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785" y="4121216"/>
            <a:ext cx="4978093" cy="401629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854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2" grpId="0" animBg="1"/>
      <p:bldP spid="12" grpId="1" animBg="1"/>
    </p:bldLst>
  </p:timing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09C5E2-0E33-4693-83F6-685D7AD81EE0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4e1f8463-6a74-4219-9042-83052c094ba5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1407</TotalTime>
  <Words>804</Words>
  <Application>Microsoft Office PowerPoint</Application>
  <PresentationFormat>Custom</PresentationFormat>
  <Paragraphs>146</Paragraphs>
  <Slides>38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Verdana</vt:lpstr>
      <vt:lpstr>Office</vt:lpstr>
      <vt:lpstr>Cloud Computing Fall 2020</vt:lpstr>
      <vt:lpstr>Overview </vt:lpstr>
      <vt:lpstr>Welcome!</vt:lpstr>
      <vt:lpstr>Peter Wenzl</vt:lpstr>
      <vt:lpstr>Janos Pasztor</vt:lpstr>
      <vt:lpstr>Format of this course</vt:lpstr>
      <vt:lpstr>Format overview</vt:lpstr>
      <vt:lpstr>Website</vt:lpstr>
      <vt:lpstr>Moodle</vt:lpstr>
      <vt:lpstr>Slack</vt:lpstr>
      <vt:lpstr>Lectures</vt:lpstr>
      <vt:lpstr>Lecture format</vt:lpstr>
      <vt:lpstr>Lecture format</vt:lpstr>
      <vt:lpstr>Lecture format</vt:lpstr>
      <vt:lpstr>Lecture format</vt:lpstr>
      <vt:lpstr>Lecture format</vt:lpstr>
      <vt:lpstr>Exercises</vt:lpstr>
      <vt:lpstr>Exercises</vt:lpstr>
      <vt:lpstr>Project work</vt:lpstr>
      <vt:lpstr>The project</vt:lpstr>
      <vt:lpstr>Architecture</vt:lpstr>
      <vt:lpstr>Budget</vt:lpstr>
      <vt:lpstr>Tooling</vt:lpstr>
      <vt:lpstr>General rules</vt:lpstr>
      <vt:lpstr>Solutions</vt:lpstr>
      <vt:lpstr>Deadlines</vt:lpstr>
      <vt:lpstr>October 15: Project Work Sprint 1</vt:lpstr>
      <vt:lpstr>November 15: Project Work Sprint 2</vt:lpstr>
      <vt:lpstr>December 15: Project Work Sprint 3</vt:lpstr>
      <vt:lpstr>Grading</vt:lpstr>
      <vt:lpstr>Overview</vt:lpstr>
      <vt:lpstr>Sprint 1: Instance Pool &amp; NLB</vt:lpstr>
      <vt:lpstr>Sprint 2: Monitoring</vt:lpstr>
      <vt:lpstr>Sprint 3: Autoscaling</vt:lpstr>
      <vt:lpstr>Exoscale Budget Overrun</vt:lpstr>
      <vt:lpstr>Summary</vt:lpstr>
      <vt:lpstr>Marks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janos.pasztor@edu.fh-campuswien.ac.at</dc:creator>
  <cp:lastModifiedBy>Pasztor Janos</cp:lastModifiedBy>
  <cp:revision>189</cp:revision>
  <dcterms:created xsi:type="dcterms:W3CDTF">2018-07-07T10:02:52Z</dcterms:created>
  <dcterms:modified xsi:type="dcterms:W3CDTF">2020-09-15T12:39:28Z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